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238700" cy="42473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FA"/>
    <a:srgbClr val="CF67BB"/>
    <a:srgbClr val="441D61"/>
    <a:srgbClr val="FF93F2"/>
    <a:srgbClr val="FF99C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4660"/>
  </p:normalViewPr>
  <p:slideViewPr>
    <p:cSldViewPr snapToGrid="0">
      <p:cViewPr>
        <p:scale>
          <a:sx n="23" d="100"/>
          <a:sy n="23" d="100"/>
        </p:scale>
        <p:origin x="2054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903" y="6951116"/>
            <a:ext cx="25702895" cy="14787092"/>
          </a:xfrm>
        </p:spPr>
        <p:txBody>
          <a:bodyPr anchor="b"/>
          <a:lstStyle>
            <a:lvl1pPr algn="ctr">
              <a:defRPr sz="198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38" y="22308456"/>
            <a:ext cx="22679025" cy="10254609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1915" indent="0" algn="ctr">
              <a:buNone/>
              <a:defRPr sz="6614"/>
            </a:lvl2pPr>
            <a:lvl3pPr marL="3023829" indent="0" algn="ctr">
              <a:buNone/>
              <a:defRPr sz="5952"/>
            </a:lvl3pPr>
            <a:lvl4pPr marL="4535744" indent="0" algn="ctr">
              <a:buNone/>
              <a:defRPr sz="5291"/>
            </a:lvl4pPr>
            <a:lvl5pPr marL="6047659" indent="0" algn="ctr">
              <a:buNone/>
              <a:defRPr sz="5291"/>
            </a:lvl5pPr>
            <a:lvl6pPr marL="7559573" indent="0" algn="ctr">
              <a:buNone/>
              <a:defRPr sz="5291"/>
            </a:lvl6pPr>
            <a:lvl7pPr marL="9071488" indent="0" algn="ctr">
              <a:buNone/>
              <a:defRPr sz="5291"/>
            </a:lvl7pPr>
            <a:lvl8pPr marL="10583403" indent="0" algn="ctr">
              <a:buNone/>
              <a:defRPr sz="5291"/>
            </a:lvl8pPr>
            <a:lvl9pPr marL="12095317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1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39571" y="2261324"/>
            <a:ext cx="6520220" cy="359943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8912" y="2261324"/>
            <a:ext cx="19182675" cy="359943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8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0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163" y="10588908"/>
            <a:ext cx="26080879" cy="17667819"/>
          </a:xfrm>
        </p:spPr>
        <p:txBody>
          <a:bodyPr anchor="b"/>
          <a:lstStyle>
            <a:lvl1pPr>
              <a:defRPr sz="198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163" y="28423871"/>
            <a:ext cx="26080879" cy="9291089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191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3829" indent="0">
              <a:buNone/>
              <a:defRPr sz="5952">
                <a:solidFill>
                  <a:schemeClr val="tx1">
                    <a:tint val="75000"/>
                  </a:schemeClr>
                </a:solidFill>
              </a:defRPr>
            </a:lvl3pPr>
            <a:lvl4pPr marL="453574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765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5957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148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340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531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58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8910" y="11306620"/>
            <a:ext cx="12851448" cy="26949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8342" y="11306620"/>
            <a:ext cx="12851448" cy="26949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7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849" y="2261333"/>
            <a:ext cx="26080879" cy="8209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853" y="10411925"/>
            <a:ext cx="12792385" cy="5102724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1915" indent="0">
              <a:buNone/>
              <a:defRPr sz="6614" b="1"/>
            </a:lvl2pPr>
            <a:lvl3pPr marL="3023829" indent="0">
              <a:buNone/>
              <a:defRPr sz="5952" b="1"/>
            </a:lvl3pPr>
            <a:lvl4pPr marL="4535744" indent="0">
              <a:buNone/>
              <a:defRPr sz="5291" b="1"/>
            </a:lvl4pPr>
            <a:lvl5pPr marL="6047659" indent="0">
              <a:buNone/>
              <a:defRPr sz="5291" b="1"/>
            </a:lvl5pPr>
            <a:lvl6pPr marL="7559573" indent="0">
              <a:buNone/>
              <a:defRPr sz="5291" b="1"/>
            </a:lvl6pPr>
            <a:lvl7pPr marL="9071488" indent="0">
              <a:buNone/>
              <a:defRPr sz="5291" b="1"/>
            </a:lvl7pPr>
            <a:lvl8pPr marL="10583403" indent="0">
              <a:buNone/>
              <a:defRPr sz="5291" b="1"/>
            </a:lvl8pPr>
            <a:lvl9pPr marL="12095317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853" y="15514649"/>
            <a:ext cx="12792385" cy="22819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8344" y="10411925"/>
            <a:ext cx="12855386" cy="5102724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1915" indent="0">
              <a:buNone/>
              <a:defRPr sz="6614" b="1"/>
            </a:lvl2pPr>
            <a:lvl3pPr marL="3023829" indent="0">
              <a:buNone/>
              <a:defRPr sz="5952" b="1"/>
            </a:lvl3pPr>
            <a:lvl4pPr marL="4535744" indent="0">
              <a:buNone/>
              <a:defRPr sz="5291" b="1"/>
            </a:lvl4pPr>
            <a:lvl5pPr marL="6047659" indent="0">
              <a:buNone/>
              <a:defRPr sz="5291" b="1"/>
            </a:lvl5pPr>
            <a:lvl6pPr marL="7559573" indent="0">
              <a:buNone/>
              <a:defRPr sz="5291" b="1"/>
            </a:lvl6pPr>
            <a:lvl7pPr marL="9071488" indent="0">
              <a:buNone/>
              <a:defRPr sz="5291" b="1"/>
            </a:lvl7pPr>
            <a:lvl8pPr marL="10583403" indent="0">
              <a:buNone/>
              <a:defRPr sz="5291" b="1"/>
            </a:lvl8pPr>
            <a:lvl9pPr marL="12095317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8344" y="15514649"/>
            <a:ext cx="12855386" cy="22819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7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1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9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849" y="2831571"/>
            <a:ext cx="9752768" cy="9910498"/>
          </a:xfrm>
        </p:spPr>
        <p:txBody>
          <a:bodyPr anchor="b"/>
          <a:lstStyle>
            <a:lvl1pPr>
              <a:defRPr sz="105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5386" y="6115416"/>
            <a:ext cx="15308342" cy="30183759"/>
          </a:xfrm>
        </p:spPr>
        <p:txBody>
          <a:bodyPr/>
          <a:lstStyle>
            <a:lvl1pPr>
              <a:defRPr sz="10582"/>
            </a:lvl1pPr>
            <a:lvl2pPr>
              <a:defRPr sz="9259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849" y="12742069"/>
            <a:ext cx="9752768" cy="23606259"/>
          </a:xfrm>
        </p:spPr>
        <p:txBody>
          <a:bodyPr/>
          <a:lstStyle>
            <a:lvl1pPr marL="0" indent="0">
              <a:buNone/>
              <a:defRPr sz="5291"/>
            </a:lvl1pPr>
            <a:lvl2pPr marL="1511915" indent="0">
              <a:buNone/>
              <a:defRPr sz="4630"/>
            </a:lvl2pPr>
            <a:lvl3pPr marL="3023829" indent="0">
              <a:buNone/>
              <a:defRPr sz="3968"/>
            </a:lvl3pPr>
            <a:lvl4pPr marL="4535744" indent="0">
              <a:buNone/>
              <a:defRPr sz="3307"/>
            </a:lvl4pPr>
            <a:lvl5pPr marL="6047659" indent="0">
              <a:buNone/>
              <a:defRPr sz="3307"/>
            </a:lvl5pPr>
            <a:lvl6pPr marL="7559573" indent="0">
              <a:buNone/>
              <a:defRPr sz="3307"/>
            </a:lvl6pPr>
            <a:lvl7pPr marL="9071488" indent="0">
              <a:buNone/>
              <a:defRPr sz="3307"/>
            </a:lvl7pPr>
            <a:lvl8pPr marL="10583403" indent="0">
              <a:buNone/>
              <a:defRPr sz="3307"/>
            </a:lvl8pPr>
            <a:lvl9pPr marL="12095317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3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849" y="2831571"/>
            <a:ext cx="9752768" cy="9910498"/>
          </a:xfrm>
        </p:spPr>
        <p:txBody>
          <a:bodyPr anchor="b"/>
          <a:lstStyle>
            <a:lvl1pPr>
              <a:defRPr sz="105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5386" y="6115416"/>
            <a:ext cx="15308342" cy="30183759"/>
          </a:xfrm>
        </p:spPr>
        <p:txBody>
          <a:bodyPr anchor="t"/>
          <a:lstStyle>
            <a:lvl1pPr marL="0" indent="0">
              <a:buNone/>
              <a:defRPr sz="10582"/>
            </a:lvl1pPr>
            <a:lvl2pPr marL="1511915" indent="0">
              <a:buNone/>
              <a:defRPr sz="9259"/>
            </a:lvl2pPr>
            <a:lvl3pPr marL="3023829" indent="0">
              <a:buNone/>
              <a:defRPr sz="7937"/>
            </a:lvl3pPr>
            <a:lvl4pPr marL="4535744" indent="0">
              <a:buNone/>
              <a:defRPr sz="6614"/>
            </a:lvl4pPr>
            <a:lvl5pPr marL="6047659" indent="0">
              <a:buNone/>
              <a:defRPr sz="6614"/>
            </a:lvl5pPr>
            <a:lvl6pPr marL="7559573" indent="0">
              <a:buNone/>
              <a:defRPr sz="6614"/>
            </a:lvl6pPr>
            <a:lvl7pPr marL="9071488" indent="0">
              <a:buNone/>
              <a:defRPr sz="6614"/>
            </a:lvl7pPr>
            <a:lvl8pPr marL="10583403" indent="0">
              <a:buNone/>
              <a:defRPr sz="6614"/>
            </a:lvl8pPr>
            <a:lvl9pPr marL="12095317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849" y="12742069"/>
            <a:ext cx="9752768" cy="23606259"/>
          </a:xfrm>
        </p:spPr>
        <p:txBody>
          <a:bodyPr/>
          <a:lstStyle>
            <a:lvl1pPr marL="0" indent="0">
              <a:buNone/>
              <a:defRPr sz="5291"/>
            </a:lvl1pPr>
            <a:lvl2pPr marL="1511915" indent="0">
              <a:buNone/>
              <a:defRPr sz="4630"/>
            </a:lvl2pPr>
            <a:lvl3pPr marL="3023829" indent="0">
              <a:buNone/>
              <a:defRPr sz="3968"/>
            </a:lvl3pPr>
            <a:lvl4pPr marL="4535744" indent="0">
              <a:buNone/>
              <a:defRPr sz="3307"/>
            </a:lvl4pPr>
            <a:lvl5pPr marL="6047659" indent="0">
              <a:buNone/>
              <a:defRPr sz="3307"/>
            </a:lvl5pPr>
            <a:lvl6pPr marL="7559573" indent="0">
              <a:buNone/>
              <a:defRPr sz="3307"/>
            </a:lvl6pPr>
            <a:lvl7pPr marL="9071488" indent="0">
              <a:buNone/>
              <a:defRPr sz="3307"/>
            </a:lvl7pPr>
            <a:lvl8pPr marL="10583403" indent="0">
              <a:buNone/>
              <a:defRPr sz="3307"/>
            </a:lvl8pPr>
            <a:lvl9pPr marL="12095317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3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911" y="2261333"/>
            <a:ext cx="26080879" cy="8209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911" y="11306620"/>
            <a:ext cx="26080879" cy="26949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8910" y="39366710"/>
            <a:ext cx="6803708" cy="2261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98BB2-DE77-4845-A98D-27DD3238FF2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6570" y="39366710"/>
            <a:ext cx="10205561" cy="2261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6082" y="39366710"/>
            <a:ext cx="6803708" cy="2261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7FC7D-758A-4433-9B73-E52E8C33D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3829" rtl="0" eaLnBrk="1" latinLnBrk="0" hangingPunct="1">
        <a:lnSpc>
          <a:spcPct val="90000"/>
        </a:lnSpc>
        <a:spcBef>
          <a:spcPct val="0"/>
        </a:spcBef>
        <a:buNone/>
        <a:defRPr sz="14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957" indent="-755957" algn="l" defTabSz="3023829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59" kern="1200">
          <a:solidFill>
            <a:schemeClr val="tx1"/>
          </a:solidFill>
          <a:latin typeface="+mn-lt"/>
          <a:ea typeface="+mn-ea"/>
          <a:cs typeface="+mn-cs"/>
        </a:defRPr>
      </a:lvl1pPr>
      <a:lvl2pPr marL="2267872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79787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1701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4pPr>
      <a:lvl5pPr marL="6803616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5pPr>
      <a:lvl6pPr marL="8315531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6pPr>
      <a:lvl7pPr marL="9827445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7pPr>
      <a:lvl8pPr marL="11339360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8pPr>
      <a:lvl9pPr marL="12851275" indent="-755957" algn="l" defTabSz="3023829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59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2pPr>
      <a:lvl3pPr marL="3023829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3pPr>
      <a:lvl4pPr marL="4535744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4pPr>
      <a:lvl5pPr marL="6047659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5pPr>
      <a:lvl6pPr marL="7559573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6pPr>
      <a:lvl7pPr marL="9071488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7pPr>
      <a:lvl8pPr marL="10583403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8pPr>
      <a:lvl9pPr marL="12095317" algn="l" defTabSz="3023829" rtl="0" eaLnBrk="1" latinLnBrk="0" hangingPunct="1">
        <a:defRPr sz="59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5FA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ABBBA2-1421-D4A0-F70A-C82EB4E8EA0D}"/>
              </a:ext>
            </a:extLst>
          </p:cNvPr>
          <p:cNvSpPr/>
          <p:nvPr/>
        </p:nvSpPr>
        <p:spPr>
          <a:xfrm>
            <a:off x="539462" y="231520"/>
            <a:ext cx="28831155" cy="622256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18DC72-E1EC-E973-8330-1B00CC72BC25}"/>
              </a:ext>
            </a:extLst>
          </p:cNvPr>
          <p:cNvSpPr/>
          <p:nvPr/>
        </p:nvSpPr>
        <p:spPr>
          <a:xfrm>
            <a:off x="539463" y="6636800"/>
            <a:ext cx="28831155" cy="356052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778" dirty="0"/>
              <a:t>÷</a:t>
            </a:r>
            <a:endParaRPr lang="en-US" sz="1778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15A51B-E361-9A9C-4919-77D7870E5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9857" y="3563008"/>
            <a:ext cx="2496132" cy="2663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EDB091-2B50-E0C7-F6F4-C34FFF586F41}"/>
              </a:ext>
            </a:extLst>
          </p:cNvPr>
          <p:cNvSpPr txBox="1"/>
          <p:nvPr/>
        </p:nvSpPr>
        <p:spPr>
          <a:xfrm>
            <a:off x="4792878" y="851576"/>
            <a:ext cx="20712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دوازدهمین کنفرانس مهندسی و فیزیک پلاسمای ایران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42D63F-0CF6-1AC6-C83A-3E69032B84C5}"/>
              </a:ext>
            </a:extLst>
          </p:cNvPr>
          <p:cNvSpPr txBox="1"/>
          <p:nvPr/>
        </p:nvSpPr>
        <p:spPr>
          <a:xfrm>
            <a:off x="9119506" y="2047859"/>
            <a:ext cx="111252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400" dirty="0">
                <a:cs typeface="B Nazanin" panose="00000400000000000000" pitchFamily="2" charset="-78"/>
              </a:rPr>
              <a:t>دانشگاه شهید بهشتی- 7 و 8 آبان‌ماه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PEP-2025 </a:t>
            </a:r>
            <a:endParaRPr lang="en-US" sz="4400" dirty="0">
              <a:cs typeface="B Nazanin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D24FE2-52F3-A19F-6F57-9A89950A7887}"/>
              </a:ext>
            </a:extLst>
          </p:cNvPr>
          <p:cNvSpPr txBox="1"/>
          <p:nvPr/>
        </p:nvSpPr>
        <p:spPr>
          <a:xfrm>
            <a:off x="5235058" y="2989619"/>
            <a:ext cx="188941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5000" b="1" dirty="0">
                <a:cs typeface="B Titr" panose="00000700000000000000" pitchFamily="2" charset="-78"/>
              </a:rPr>
              <a:t>عنوان مقاله (</a:t>
            </a:r>
            <a:r>
              <a:rPr lang="en-US" sz="5000" b="1" dirty="0">
                <a:cs typeface="B Titr" panose="00000700000000000000" pitchFamily="2" charset="-78"/>
              </a:rPr>
              <a:t>B </a:t>
            </a:r>
            <a:r>
              <a:rPr lang="en-US" sz="5000" b="1" dirty="0" err="1">
                <a:cs typeface="B Titr" panose="00000700000000000000" pitchFamily="2" charset="-78"/>
              </a:rPr>
              <a:t>Titr</a:t>
            </a:r>
            <a:r>
              <a:rPr lang="en-US" sz="5000" b="1" dirty="0">
                <a:cs typeface="B Titr" panose="00000700000000000000" pitchFamily="2" charset="-78"/>
              </a:rPr>
              <a:t>, Size 50, Bold</a:t>
            </a:r>
            <a:r>
              <a:rPr lang="fa-IR" sz="5000" b="1" dirty="0">
                <a:cs typeface="B Titr" panose="00000700000000000000" pitchFamily="2" charset="-78"/>
              </a:rPr>
              <a:t>)</a:t>
            </a:r>
            <a:endParaRPr lang="en-US" sz="5000" dirty="0">
              <a:cs typeface="B Titr" panose="00000700000000000000" pitchFamily="2" charset="-78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8E8D8D-6B06-C3B5-AAC7-24A6AC403B7F}"/>
              </a:ext>
            </a:extLst>
          </p:cNvPr>
          <p:cNvCxnSpPr>
            <a:cxnSpLocks/>
          </p:cNvCxnSpPr>
          <p:nvPr/>
        </p:nvCxnSpPr>
        <p:spPr>
          <a:xfrm>
            <a:off x="7094073" y="4024976"/>
            <a:ext cx="139750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7A5C840-FDFF-BA6D-CE0B-3AED43E1E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189856" y="649198"/>
            <a:ext cx="2496133" cy="249613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5435EB6-C748-A6F4-66B4-78C921027540}"/>
              </a:ext>
            </a:extLst>
          </p:cNvPr>
          <p:cNvSpPr/>
          <p:nvPr/>
        </p:nvSpPr>
        <p:spPr>
          <a:xfrm>
            <a:off x="1370067" y="831538"/>
            <a:ext cx="2855202" cy="2751158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آرم دانشگاه/ موسسه نویسنده (نویسندگان)</a:t>
            </a:r>
            <a:endParaRPr lang="en-US" sz="36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30F972-359F-8336-5FAD-C4AD952F9527}"/>
              </a:ext>
            </a:extLst>
          </p:cNvPr>
          <p:cNvSpPr txBox="1"/>
          <p:nvPr/>
        </p:nvSpPr>
        <p:spPr>
          <a:xfrm>
            <a:off x="7566477" y="4084208"/>
            <a:ext cx="130302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b="1" dirty="0">
                <a:cs typeface="B Nazanin" panose="00000400000000000000" pitchFamily="2" charset="-78"/>
              </a:rPr>
              <a:t>نام نویسنده</a:t>
            </a:r>
            <a:r>
              <a:rPr lang="fa-IR" sz="4000" b="1" baseline="30000" dirty="0">
                <a:cs typeface="B Nazanin" panose="00000400000000000000" pitchFamily="2" charset="-78"/>
              </a:rPr>
              <a:t>1</a:t>
            </a:r>
            <a:r>
              <a:rPr lang="fa-IR" sz="4000" b="1" dirty="0">
                <a:cs typeface="B Nazanin" panose="00000400000000000000" pitchFamily="2" charset="-78"/>
              </a:rPr>
              <a:t>، نام نویسنده</a:t>
            </a:r>
            <a:r>
              <a:rPr lang="fa-IR" sz="4000" b="1" baseline="30000" dirty="0">
                <a:cs typeface="B Nazanin" panose="00000400000000000000" pitchFamily="2" charset="-78"/>
              </a:rPr>
              <a:t>2</a:t>
            </a:r>
            <a:r>
              <a:rPr lang="en-US" sz="4000" b="1" dirty="0">
                <a:cs typeface="B Nazanin" panose="00000400000000000000" pitchFamily="2" charset="-78"/>
              </a:rPr>
              <a:t>  </a:t>
            </a:r>
            <a:r>
              <a:rPr lang="fa-IR" sz="4000" b="1" dirty="0">
                <a:cs typeface="B Nazanin" panose="00000400000000000000" pitchFamily="2" charset="-78"/>
              </a:rPr>
              <a:t>و... (</a:t>
            </a:r>
            <a:r>
              <a:rPr lang="en-US" sz="4000" b="1" dirty="0">
                <a:cs typeface="B Nazanin" panose="00000400000000000000" pitchFamily="2" charset="-78"/>
              </a:rPr>
              <a:t> B Nazanin, Siza 40, Bold</a:t>
            </a:r>
            <a:r>
              <a:rPr lang="fa-IR" sz="4000" b="1" dirty="0">
                <a:cs typeface="B Nazanin" panose="00000400000000000000" pitchFamily="2" charset="-78"/>
              </a:rPr>
              <a:t>)</a:t>
            </a:r>
            <a:endParaRPr lang="en-US" sz="4000" dirty="0">
              <a:cs typeface="B Nazanin" panose="00000400000000000000" pitchFamily="2" charset="-78"/>
            </a:endParaRPr>
          </a:p>
          <a:p>
            <a:pPr algn="ctr" rtl="1"/>
            <a:r>
              <a:rPr lang="fa-IR" sz="3500" baseline="30000" dirty="0">
                <a:cs typeface="B Nazanin" panose="00000400000000000000" pitchFamily="2" charset="-78"/>
              </a:rPr>
              <a:t>1</a:t>
            </a:r>
            <a:r>
              <a:rPr lang="fa-IR" sz="3500" dirty="0">
                <a:cs typeface="B Nazanin" panose="00000400000000000000" pitchFamily="2" charset="-78"/>
              </a:rPr>
              <a:t>نام موسسه/دانشگاه/شرکت ..... (</a:t>
            </a:r>
            <a:r>
              <a:rPr kumimoji="1" lang="en-US" sz="3500" b="1" dirty="0"/>
              <a:t>B Nazanin, Size 35, Italic</a:t>
            </a:r>
            <a:r>
              <a:rPr kumimoji="1" lang="fa-IR" sz="3500" b="1" dirty="0"/>
              <a:t>) </a:t>
            </a:r>
            <a:endParaRPr lang="fa-IR" sz="3500" dirty="0">
              <a:cs typeface="B Nazanin" panose="00000400000000000000" pitchFamily="2" charset="-78"/>
            </a:endParaRPr>
          </a:p>
          <a:p>
            <a:pPr algn="ctr" rtl="1"/>
            <a:r>
              <a:rPr lang="fa-IR" sz="3500" baseline="30000" dirty="0">
                <a:cs typeface="B Nazanin" panose="00000400000000000000" pitchFamily="2" charset="-78"/>
              </a:rPr>
              <a:t>2</a:t>
            </a:r>
            <a:r>
              <a:rPr lang="fa-IR" sz="3500" dirty="0">
                <a:cs typeface="B Nazanin" panose="00000400000000000000" pitchFamily="2" charset="-78"/>
              </a:rPr>
              <a:t>نام موسسه/دانشگاه/شرکت .....</a:t>
            </a:r>
          </a:p>
          <a:p>
            <a:pPr algn="ctr" rtl="1"/>
            <a:r>
              <a:rPr lang="fa-IR" sz="3500" baseline="30000" dirty="0">
                <a:cs typeface="B Nazanin" panose="00000400000000000000" pitchFamily="2" charset="-78"/>
              </a:rPr>
              <a:t>1</a:t>
            </a:r>
            <a:r>
              <a:rPr lang="fa-IR" sz="3500" dirty="0">
                <a:cs typeface="B Nazanin" panose="00000400000000000000" pitchFamily="2" charset="-78"/>
              </a:rPr>
              <a:t>ایمیل عهده دار مکاتبات </a:t>
            </a:r>
            <a:r>
              <a:rPr lang="fa-I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(pep2025@sbu.ac.ir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EE25E5-B49F-21F5-7F0A-FA6C198C9614}"/>
              </a:ext>
            </a:extLst>
          </p:cNvPr>
          <p:cNvSpPr txBox="1"/>
          <p:nvPr/>
        </p:nvSpPr>
        <p:spPr>
          <a:xfrm>
            <a:off x="12564533" y="7391802"/>
            <a:ext cx="16121456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cs typeface="B Nazanin" panose="00000400000000000000" pitchFamily="2" charset="-78"/>
              </a:rPr>
              <a:t>فونت هدرمتن </a:t>
            </a:r>
            <a:r>
              <a:rPr kumimoji="1" lang="en-US" sz="4800" dirty="0">
                <a:cs typeface="B Nazanin" panose="00000400000000000000" pitchFamily="2" charset="-78"/>
              </a:rPr>
              <a:t>B Nazanin, Size 60, Bold</a:t>
            </a:r>
            <a:endParaRPr lang="en-US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cs typeface="B Nazanin" panose="00000400000000000000" pitchFamily="2" charset="-78"/>
              </a:rPr>
              <a:t>فونت متن </a:t>
            </a:r>
            <a:r>
              <a:rPr kumimoji="1" lang="en-US" sz="4800" dirty="0">
                <a:cs typeface="B Nazanin" panose="00000400000000000000" pitchFamily="2" charset="-78"/>
              </a:rPr>
              <a:t>B Nazanin, Size 60, Normal</a:t>
            </a: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endParaRPr kumimoji="1" lang="fa-IR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ar-SA" sz="4800" dirty="0">
                <a:cs typeface="B Nazanin" panose="00000400000000000000" pitchFamily="2" charset="-78"/>
              </a:rPr>
              <a:t>در هنگام ارائه نمونه معادله‏ها و شکل‌ها نحوه ارجاع به منابع مورد استفاده نیز نشان داده شده است. شماره مرجع هم در متن و هم در بخش مرجع‏ها در میان کروشه قرارداده می‌شود. مرجع ها به فونت </a:t>
            </a:r>
            <a:r>
              <a:rPr lang="en-US" sz="4800" dirty="0">
                <a:cs typeface="B Nazanin" panose="00000400000000000000" pitchFamily="2" charset="-78"/>
              </a:rPr>
              <a:t>Times New Roman 12</a:t>
            </a:r>
            <a:r>
              <a:rPr lang="ar-SA" sz="4800" dirty="0">
                <a:cs typeface="B Nazanin" panose="00000400000000000000" pitchFamily="2" charset="-78"/>
              </a:rPr>
              <a:t> و سبک مرجع‏ها به روش  </a:t>
            </a:r>
            <a:r>
              <a:rPr lang="en-US" sz="4800" dirty="0">
                <a:cs typeface="B Nazanin" panose="00000400000000000000" pitchFamily="2" charset="-78"/>
              </a:rPr>
              <a:t>APA </a:t>
            </a:r>
            <a:r>
              <a:rPr lang="fa-IR" sz="4800" dirty="0">
                <a:cs typeface="B Nazanin" panose="00000400000000000000" pitchFamily="2" charset="-78"/>
              </a:rPr>
              <a:t>  باشد.</a:t>
            </a:r>
            <a:endParaRPr kumimoji="1" lang="fa-IR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endParaRPr kumimoji="1" lang="fa-IR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latin typeface="Times New Roman" pitchFamily="18" charset="0"/>
                <a:cs typeface="B Nazanin" panose="00000400000000000000" pitchFamily="2" charset="-78"/>
              </a:rPr>
              <a:t>زبان مورد استفاده در متن فارسی باشد.</a:t>
            </a: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latin typeface="Times New Roman" pitchFamily="18" charset="0"/>
                <a:cs typeface="B Nazanin" panose="00000400000000000000" pitchFamily="2" charset="-78"/>
              </a:rPr>
              <a:t>نام‌های مولفین و دانشگاه/موسسه مربوطه بطور کامل در زیر عنوان پوستر درج شود.</a:t>
            </a: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latin typeface="Times New Roman" pitchFamily="18" charset="0"/>
                <a:cs typeface="B Nazanin" panose="00000400000000000000" pitchFamily="2" charset="-78"/>
              </a:rPr>
              <a:t>زیر نام ارائه‌دهنده پوستر خط کشیده شود.</a:t>
            </a: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latin typeface="Times New Roman" pitchFamily="18" charset="0"/>
                <a:cs typeface="B Nazanin" panose="00000400000000000000" pitchFamily="2" charset="-78"/>
              </a:rPr>
              <a:t>مطالب به‌صورت بخش‌بندی ارائه شوند.</a:t>
            </a: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dirty="0">
                <a:latin typeface="Times New Roman" pitchFamily="18" charset="0"/>
                <a:cs typeface="B Nazanin" panose="00000400000000000000" pitchFamily="2" charset="-78"/>
              </a:rPr>
              <a:t>اندازه و کیفیت عنوان،‌ متن،‌ نمودارها،‌و جدول‌ها متناسب با ابعاد پوستر باشند.</a:t>
            </a:r>
            <a:endParaRPr lang="en-US" sz="4800" dirty="0">
              <a:latin typeface="Times New Roman" pitchFamily="18" charset="0"/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endParaRPr lang="en-US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endParaRPr lang="en-US" sz="4800" baseline="300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r>
              <a:rPr lang="fa-IR" sz="4800" baseline="30000" dirty="0">
                <a:cs typeface="B Nazanin" panose="00000400000000000000" pitchFamily="2" charset="-78"/>
              </a:rPr>
              <a:t>(سایز پوستر: طول 118سانتی متر، عرض 84 سانتی متر)</a:t>
            </a:r>
            <a:endParaRPr lang="en-US" sz="4800" dirty="0">
              <a:cs typeface="B Nazanin" panose="00000400000000000000" pitchFamily="2" charset="-78"/>
            </a:endParaRPr>
          </a:p>
          <a:p>
            <a:pPr marL="685800" indent="-685800" algn="just" rtl="1">
              <a:buFont typeface="Arial" panose="020B0604020202020204" pitchFamily="34" charset="0"/>
              <a:buChar char="•"/>
            </a:pPr>
            <a:endParaRPr lang="en-US" sz="4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0784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331</TotalTime>
  <Words>232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989021100216</dc:creator>
  <cp:lastModifiedBy>A Navidian</cp:lastModifiedBy>
  <cp:revision>38</cp:revision>
  <dcterms:created xsi:type="dcterms:W3CDTF">2025-04-25T13:08:16Z</dcterms:created>
  <dcterms:modified xsi:type="dcterms:W3CDTF">2025-10-13T18:34:20Z</dcterms:modified>
</cp:coreProperties>
</file>